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6" autoAdjust="0"/>
    <p:restoredTop sz="94660"/>
  </p:normalViewPr>
  <p:slideViewPr>
    <p:cSldViewPr snapToGrid="0">
      <p:cViewPr varScale="1">
        <p:scale>
          <a:sx n="93" d="100"/>
          <a:sy n="93" d="100"/>
        </p:scale>
        <p:origin x="9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C3DFF-2BB2-4053-A526-2490B792D5B3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64B00-7718-497F-B6D6-488DEA9AF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17C99-9DA4-2190-F281-D7424031A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923A0B-8E8B-5218-37E7-6B2AB2D06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A9B06-C4A0-A9D0-C982-B31552037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E9825-C160-347B-8C93-84E97A71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06EAC-4EC0-F750-6BC1-42D10434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70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AAF06-04D3-D321-5354-7DE99779A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A5001-C7E2-591B-FA88-E7352AD9C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949CD-D8A7-CCDB-B00A-D018145DF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A90EB-80FC-12DB-5D9D-79FEE4DC3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EAAAF-CDD6-A3AF-94C2-05464EA2C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1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4861DA-534B-C3BB-478B-4DEFE7AB0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51B8A6-A62A-D8CF-03F1-CAFF8B10D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D4714-3680-89BB-8585-2A6D7172F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B3F73-79D1-F9EE-F2BD-B0686E665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FCCC9-B4D3-012B-261B-902FCF24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6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18CC4-6400-853E-2712-BE131DECC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7947E-5317-4D15-62A2-FB8B6B827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7AF0C-166C-13D3-7A02-39766EF1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67959-CCB0-4417-1233-ABC7A4F30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3939D-CB65-9FC5-1D31-A5FFE197C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6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4624-0A9A-DE58-6679-0A550E6F1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F4258-D289-0FD6-64C4-6BAC2C461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9B524-8FD7-2BC9-160C-86877BDDB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1675C-93C7-5120-0824-03D2B709A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3B65A-760A-EB46-BA32-1FACD6D6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3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24CC3-F216-7508-54A3-C5ACCB51E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F8413-6872-FA40-04CC-DBC166964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DF574-1EE7-D06E-4F94-BCCBA3BA5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77B23-4394-84C7-741B-46723ADF1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3CECF-594F-E0FF-D3BA-2F6D44E08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1DCC2-952E-710E-83A3-120F83BF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6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5959A-1E60-88E3-12A6-E747F3AF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3AC01-9DCF-BBB3-B089-27EB03698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F32DD9-FC55-1A10-7C03-A0CDC6983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B6F509-3153-28CA-1082-A5D223CE59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3F6C0F-46FC-70E2-09B4-4153BE13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7C965E-096C-366A-466E-9F73248CE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2/3/2026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7EE2D0-FBBA-AEA4-5EBF-DBEAFD92D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DB73D0-4AC2-7B5E-454E-2AA133760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3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A07EA-B6E2-A900-E569-F9AB7598B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1D3FB4-85A4-BC59-7B1C-1BF1B5372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1DB1A4-CA63-70FA-68F4-A93A1706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2765C1-4F23-3E24-4A17-F898E50C7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9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2DB13B-7688-9805-F507-16226BCBF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0AC75-7586-E065-B74E-23D8A9EFF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12A63-4BE8-39E3-4CD1-985DACD7F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5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9C4BE-8DDC-1275-15E8-53F6F649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6C3D3-2F3E-074C-B3FE-940E08A0C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CDC4C-9777-2EE7-FDAB-85AEEDD80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FE253-0208-0C22-0FEB-D8EB77ECA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4F0C5-3E8D-97F9-675A-1B0A95256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B8DDF-B563-10EF-26FF-6BE4A4AB9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2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94B5-74A6-AA70-5057-1B1D04E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1EB151-CBE9-67F0-6130-B13410F7BE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696A1-0A82-7521-2D2B-4984ADE50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35186-2F9E-078E-A122-BA42F044F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A6DD4-64A8-6261-D5E1-485F9CA2B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81408-CD0E-68ED-060A-5EFD9168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0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80195E-FB59-672E-5BAF-9A232FD51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7BBB7-754A-9617-4F0F-D13CE593E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B265C-1285-27D1-6301-57675008FF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2/3/2026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DA91B-C8F3-35E0-9C9F-67944859F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F70E4-1957-E67E-1A4E-05B0FD57E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4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oerry.org/norbert/MarineElectricalPowerSystems/index.ht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2C01C-FF08-0435-57C1-318B51A8A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452" y="2272275"/>
            <a:ext cx="9841230" cy="2387600"/>
          </a:xfrm>
        </p:spPr>
        <p:txBody>
          <a:bodyPr anchor="ctr">
            <a:no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System Voltage and Frequency Regulation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Shipboard Power System Fundamentals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Revision of 3 February 2026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1640AB-A565-F727-2337-204016324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10886"/>
            <a:ext cx="8654716" cy="1655762"/>
          </a:xfrm>
        </p:spPr>
        <p:txBody>
          <a:bodyPr/>
          <a:lstStyle/>
          <a:p>
            <a:r>
              <a:rPr lang="en-US" dirty="0"/>
              <a:t>Dr. Norbert Doerry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345E6F-B6B9-9C80-7F87-1F2167CEDE5C}"/>
              </a:ext>
            </a:extLst>
          </p:cNvPr>
          <p:cNvSpPr txBox="1"/>
          <p:nvPr/>
        </p:nvSpPr>
        <p:spPr>
          <a:xfrm>
            <a:off x="2706189" y="5505142"/>
            <a:ext cx="90111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http://doerry.org/norbert/MarineElectricalPowerSystems/index.htm</a:t>
            </a:r>
            <a:endParaRPr lang="en-US" dirty="0"/>
          </a:p>
          <a:p>
            <a:r>
              <a:rPr lang="en-US" dirty="0"/>
              <a:t>© 2026 by Norbert Doerry</a:t>
            </a:r>
            <a:br>
              <a:rPr lang="en-US" dirty="0"/>
            </a:br>
            <a:r>
              <a:rPr lang="en-US" dirty="0"/>
              <a:t>This work is licensed via: CC BY 4.0   (https://creativecommons.org/)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913044E-C0F4-BA34-07EE-457D30058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37359" y="5589416"/>
            <a:ext cx="766933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4A2807-77D8-8DCF-8A1B-1B05995E5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43" y="5589416"/>
            <a:ext cx="766933" cy="7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97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FF2DA-5783-CAE6-9D08-E0E95DB5A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Regulation Implementation: Synchronous Generator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3DB4F-C148-1801-B1C7-B6477A5F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EA8E1-9D0B-B8D1-A2B5-E91DE3E8E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517CC-7747-EB6E-3BFA-CAFE2CFA5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12BA15-91C0-4003-2B7D-5C47DBB3A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115" y="2464681"/>
            <a:ext cx="8839023" cy="286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50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A1912-9E8F-6432-DF00-EA04F468C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Regulation Implementation:</a:t>
            </a:r>
            <a:br>
              <a:rPr lang="en-US" dirty="0"/>
            </a:br>
            <a:r>
              <a:rPr lang="en-US" dirty="0"/>
              <a:t>Generator set prime mover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6789B-6937-2CC0-7385-9DA8DDB8B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79A4E-A090-2E6F-B41B-D17F2B314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E7A0A-2DB7-5257-778C-02EF39FDD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83EF7F-836A-D94B-2DBB-5D7BB09F8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476586"/>
            <a:ext cx="7254240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41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4E37A-1703-6FB9-2575-109AAB2D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9DB4A07-2102-4C2B-A526-8C77D69B25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898968"/>
              </p:ext>
            </p:extLst>
          </p:nvPr>
        </p:nvGraphicFramePr>
        <p:xfrm>
          <a:off x="1232899" y="1690688"/>
          <a:ext cx="10120901" cy="3291840"/>
        </p:xfrm>
        <a:graphic>
          <a:graphicData uri="http://schemas.openxmlformats.org/drawingml/2006/table">
            <a:tbl>
              <a:tblPr/>
              <a:tblGrid>
                <a:gridCol w="7417806">
                  <a:extLst>
                    <a:ext uri="{9D8B030D-6E8A-4147-A177-3AD203B41FA5}">
                      <a16:colId xmlns:a16="http://schemas.microsoft.com/office/drawing/2014/main" val="136993684"/>
                    </a:ext>
                  </a:extLst>
                </a:gridCol>
                <a:gridCol w="2703095">
                  <a:extLst>
                    <a:ext uri="{9D8B030D-6E8A-4147-A177-3AD203B41FA5}">
                      <a16:colId xmlns:a16="http://schemas.microsoft.com/office/drawing/2014/main" val="35242959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hardware and software implement voltage and frequency regulation?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Understand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165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How does a PID controller work and how is it applied to voltage and frequency regulation?</a:t>
                      </a:r>
                      <a:endParaRPr 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Understand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766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is droop and why is it used?</a:t>
                      </a:r>
                      <a:endParaRPr 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/>
                        <a:t>Understand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778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are the differences between rotating machines and power electronic converters with respect to system voltage and frequency regulation?	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/>
                        <a:t>Understand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084245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2BF393-A538-5620-3A16-5A6CAA075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7911A-2B07-5A3B-E5D2-AB7AF0E4D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2EC987-552B-0FFD-E1AD-4D23888F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2/3/2026</a:t>
            </a:r>
          </a:p>
        </p:txBody>
      </p:sp>
    </p:spTree>
    <p:extLst>
      <p:ext uri="{BB962C8B-B14F-4D97-AF65-F5344CB8AC3E}">
        <p14:creationId xmlns:p14="http://schemas.microsoft.com/office/powerpoint/2010/main" val="282900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F1A54-6DBE-4391-3BE5-16457263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34C84-F412-268A-D066-D32947895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One of the goals of power system design is ensuring the voltage and frequency remain within interface standard limits</a:t>
            </a:r>
          </a:p>
          <a:p>
            <a:pPr lvl="1"/>
            <a:r>
              <a:rPr lang="en-US" dirty="0"/>
              <a:t>IEEE Std. 45.1 ac voltage tolerance: +6% and -10%</a:t>
            </a:r>
          </a:p>
          <a:p>
            <a:pPr lvl="1"/>
            <a:r>
              <a:rPr lang="en-US" dirty="0"/>
              <a:t>IEEE Std. 45.1 ac frequency tolerance: ±5%</a:t>
            </a:r>
          </a:p>
          <a:p>
            <a:pPr lvl="1"/>
            <a:r>
              <a:rPr lang="en-US" dirty="0"/>
              <a:t>IEEE Std. 45.1 dc voltage range: ±4% (setpoint adjustable)</a:t>
            </a:r>
          </a:p>
          <a:p>
            <a:pPr lvl="1"/>
            <a:r>
              <a:rPr lang="en-US" dirty="0"/>
              <a:t>IEEE Std. 45.1 dc voltage tolerance: ±1.5%</a:t>
            </a:r>
          </a:p>
          <a:p>
            <a:r>
              <a:rPr lang="en-US" dirty="0"/>
              <a:t>Regulating voltage and frequency depends on …</a:t>
            </a:r>
          </a:p>
          <a:p>
            <a:pPr lvl="1"/>
            <a:r>
              <a:rPr lang="en-US" dirty="0"/>
              <a:t>Whether the interface to the power system is the output of a synchronous generator or a power electronic converter.</a:t>
            </a:r>
          </a:p>
          <a:p>
            <a:pPr lvl="1"/>
            <a:r>
              <a:rPr lang="en-US" dirty="0"/>
              <a:t>Whether there is only one source of power on the system, or multiple sources of power on the system.</a:t>
            </a:r>
          </a:p>
          <a:p>
            <a:pPr lvl="1"/>
            <a:r>
              <a:rPr lang="en-US" dirty="0"/>
              <a:t>The method for sharing real and reactive (for ac systems) power if there are multiple sources of power on the system.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7E288-D2FA-D31C-6C96-D66BE4B8A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E5D33-0E30-3E84-149E-7436D4E90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0BBE7-6431-AE72-2A2A-C847BB419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34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FB090-73C5-F4D9-F14C-C343C7075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 sets with synchronous generators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3D08E-1D07-5F3F-9356-E006E4EB8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20575"/>
            <a:ext cx="5140426" cy="506516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Voltage regulator controls the field winding current.</a:t>
            </a:r>
          </a:p>
          <a:p>
            <a:pPr lvl="1"/>
            <a:r>
              <a:rPr lang="en-US" dirty="0"/>
              <a:t>Usually via a brushless exciter (instead of field brushes).</a:t>
            </a:r>
          </a:p>
          <a:p>
            <a:pPr lvl="1"/>
            <a:r>
              <a:rPr lang="en-US" dirty="0"/>
              <a:t>May include functionality to assist in paralleling generators.</a:t>
            </a:r>
          </a:p>
          <a:p>
            <a:r>
              <a:rPr lang="en-US" dirty="0"/>
              <a:t>Speed governor regulates shaft speed (frequency) by controlling the fuel throttle valve.</a:t>
            </a:r>
          </a:p>
          <a:p>
            <a:pPr lvl="1"/>
            <a:r>
              <a:rPr lang="en-US" dirty="0"/>
              <a:t>May include functionality to match frequency and phase for paralleling generators.</a:t>
            </a:r>
          </a:p>
          <a:p>
            <a:r>
              <a:rPr lang="en-US" dirty="0"/>
              <a:t>If output of generator set immediately rectified for dc operation …</a:t>
            </a:r>
          </a:p>
          <a:p>
            <a:pPr lvl="1"/>
            <a:r>
              <a:rPr lang="en-US" dirty="0"/>
              <a:t>Control algorithms determine the voltage and speed (frequency) set points for regulation.</a:t>
            </a:r>
          </a:p>
          <a:p>
            <a:r>
              <a:rPr lang="en-US" dirty="0"/>
              <a:t>If paralleled to other ac sources …</a:t>
            </a:r>
          </a:p>
          <a:p>
            <a:pPr lvl="1"/>
            <a:r>
              <a:rPr lang="en-US" dirty="0"/>
              <a:t>Voltage reference modified to enable sharing of reactive power.</a:t>
            </a:r>
          </a:p>
          <a:p>
            <a:pPr lvl="1"/>
            <a:r>
              <a:rPr lang="en-US" dirty="0"/>
              <a:t>Shaft speed reference modified to enable sharing of real power.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22DBA-9466-64AB-E948-92E0D6E8C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270C1-F0C3-1F28-C14A-CECCC21A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2727E-8A68-AE93-52FB-8B51E8D73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568230-110F-EC69-AAF7-74DAD70CB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375" y="2127899"/>
            <a:ext cx="5555672" cy="226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50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F4EF3-D07B-21D1-FBA0-7F6D491E8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electronic converters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B05B7-94FF-F09B-1182-9F7AB8035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124"/>
            <a:ext cx="10515600" cy="481522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Grid-forming</a:t>
            </a:r>
          </a:p>
          <a:p>
            <a:pPr lvl="1"/>
            <a:r>
              <a:rPr lang="en-US" dirty="0"/>
              <a:t>Control algorithms determine the magnitude and frequency (for ac) of the voltage output.</a:t>
            </a:r>
          </a:p>
          <a:p>
            <a:pPr lvl="1"/>
            <a:r>
              <a:rPr lang="en-US" dirty="0"/>
              <a:t>May include functionality to enable parallel operation with multiple grid-forming power electronic converters and synchronous generators.</a:t>
            </a:r>
          </a:p>
          <a:p>
            <a:r>
              <a:rPr lang="en-US" dirty="0"/>
              <a:t>Grid-following</a:t>
            </a:r>
          </a:p>
          <a:p>
            <a:pPr lvl="1"/>
            <a:r>
              <a:rPr lang="en-US" dirty="0"/>
              <a:t>Control algorithms determine the magnitude, frequency (if ac) and phase (if ac) of the voltage at the interface and create a current waveform to produce the desired amount of power.</a:t>
            </a:r>
          </a:p>
          <a:p>
            <a:pPr lvl="1"/>
            <a:r>
              <a:rPr lang="en-US" dirty="0"/>
              <a:t>May include functionality for sharing real and reactive (for ac) power with other sources.</a:t>
            </a:r>
          </a:p>
          <a:p>
            <a:pPr lvl="1"/>
            <a:r>
              <a:rPr lang="en-US" dirty="0"/>
              <a:t>Requires at least one grid-forming converter or synchronous generator to be paralleled to it; a converter detects loss of voltage reference:</a:t>
            </a:r>
          </a:p>
          <a:p>
            <a:pPr lvl="2"/>
            <a:r>
              <a:rPr lang="en-US" dirty="0"/>
              <a:t>It may shut down, or</a:t>
            </a:r>
          </a:p>
          <a:p>
            <a:pPr lvl="2"/>
            <a:r>
              <a:rPr lang="en-US" dirty="0"/>
              <a:t>It may switch to a grid-forming control algorithm.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F0861-1990-F9F9-640D-810442BD7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C138C-A9A4-5AC0-D077-3FA56CF69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AC7D9-B9D9-BC28-97ED-5F4F08C67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837F-F33F-376F-2478-AEA7357B9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PID 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31C32-A7FC-E849-DC18-C6021882E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4260"/>
            <a:ext cx="10860264" cy="949164"/>
          </a:xfrm>
        </p:spPr>
        <p:txBody>
          <a:bodyPr/>
          <a:lstStyle/>
          <a:p>
            <a:r>
              <a:rPr lang="en-US" dirty="0"/>
              <a:t>PID controllers often used to implement voltage regulators and speed governors.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02C78-04E8-6F9D-55BD-923EC5796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125EE-005A-0E63-27F9-A14AECB3A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C883A-9FF6-0120-CC7F-105FC4D56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758D8E-9DD1-55FF-07AE-0084A55F6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878" y="1345111"/>
            <a:ext cx="7068244" cy="12594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293431-81EA-8755-4616-6FC20CFB7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377" y="3429000"/>
            <a:ext cx="4573246" cy="17966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991C9D-AFE6-A0AA-4D54-8E9BFA417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118" y="4761419"/>
            <a:ext cx="3214955" cy="12872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822AF7-5BDE-D1D2-90DC-F6AAABB40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0563" y="4774141"/>
            <a:ext cx="4599118" cy="14774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6F1267-C529-C608-CD2F-10913A473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5516" y="4325778"/>
            <a:ext cx="1356782" cy="12105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58F36C-0B03-5521-7689-57B18FD7F1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5029" y="3901610"/>
            <a:ext cx="1951765" cy="57099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64233EA-829C-43B1-1CC1-524B7B9BFDDE}"/>
              </a:ext>
            </a:extLst>
          </p:cNvPr>
          <p:cNvSpPr/>
          <p:nvPr/>
        </p:nvSpPr>
        <p:spPr>
          <a:xfrm>
            <a:off x="9904291" y="3328827"/>
            <a:ext cx="2092503" cy="221921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D60E38-0EA5-2C22-459E-62A234963C38}"/>
              </a:ext>
            </a:extLst>
          </p:cNvPr>
          <p:cNvSpPr txBox="1"/>
          <p:nvPr/>
        </p:nvSpPr>
        <p:spPr>
          <a:xfrm>
            <a:off x="9904291" y="3279970"/>
            <a:ext cx="2111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Alternate Definition</a:t>
            </a:r>
          </a:p>
        </p:txBody>
      </p:sp>
    </p:spTree>
    <p:extLst>
      <p:ext uri="{BB962C8B-B14F-4D97-AF65-F5344CB8AC3E}">
        <p14:creationId xmlns:p14="http://schemas.microsoft.com/office/powerpoint/2010/main" val="1561519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65CEB-4B78-17DD-F73C-DC37F6AE1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Lab-Volt PID Controller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03390A9-46FB-2930-D7AA-1B6C82391C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356" y="1825625"/>
            <a:ext cx="8579287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DCEAB-8C8A-B6F3-CBCD-5CAC8B061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ABDB3-33A7-AA5E-9319-AB933016A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5B09F-9ECE-E611-0146-E305523D4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6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B276E-039C-D200-FBE1-65B9E6348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PID Controller Tuning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2C376-C4E6-62B2-C642-D791D2701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Many techniques for choosing PID parameters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,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, and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/>
              <a:t>Often empirical methods are used.</a:t>
            </a:r>
          </a:p>
          <a:p>
            <a:r>
              <a:rPr lang="en-US" dirty="0"/>
              <a:t>For many controllers,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 </a:t>
            </a:r>
            <a:r>
              <a:rPr lang="en-US" dirty="0"/>
              <a:t>and 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/>
              <a:t>are set to 0, largely due to stability concerns.</a:t>
            </a:r>
          </a:p>
          <a:p>
            <a:r>
              <a:rPr lang="en-US" dirty="0"/>
              <a:t>Can add additional signals to error summation.</a:t>
            </a:r>
          </a:p>
          <a:p>
            <a:r>
              <a:rPr lang="en-US" dirty="0"/>
              <a:t>Ziegler-Nichols method for PID tuning (empirical method)</a:t>
            </a:r>
          </a:p>
          <a:p>
            <a:pPr lvl="1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and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 gains initially set to zero</a:t>
            </a:r>
          </a:p>
          <a:p>
            <a:pPr lvl="1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is increased until the ultimate gain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/>
              <a:t> at which the output of the loop starts to oscillate constantly</a:t>
            </a:r>
          </a:p>
          <a:p>
            <a:pPr lvl="2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/>
              <a:t> is the oscillation period (s).</a:t>
            </a:r>
          </a:p>
          <a:p>
            <a:pPr lvl="1"/>
            <a:r>
              <a:rPr lang="en-US" dirty="0"/>
              <a:t>For P controller: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= 0.5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</a:p>
          <a:p>
            <a:pPr lvl="1"/>
            <a:r>
              <a:rPr lang="en-US" dirty="0"/>
              <a:t>For PI controller: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= 0.45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dirty="0"/>
              <a:t>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= 0.54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dirty="0"/>
              <a:t>/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dirty="0"/>
          </a:p>
          <a:p>
            <a:pPr lvl="1"/>
            <a:r>
              <a:rPr lang="en-US" dirty="0"/>
              <a:t>For PID controller: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= 0.6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dirty="0"/>
              <a:t>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= 1.2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dirty="0"/>
              <a:t>/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dirty="0"/>
              <a:t>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 = 0.075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98B09-65E4-63DD-5224-0238AA21F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15213-C4B1-A9A8-999A-9EB33FF6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02787-CC61-76AE-DDCC-5B20B425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61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6BCA8-8482-80DB-654C-72EA0EC7C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D350C-05D3-6689-5917-34707E35F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53683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Droop is one way for multiple sources to operate in parallel.</a:t>
            </a:r>
          </a:p>
          <a:p>
            <a:r>
              <a:rPr lang="en-US" dirty="0"/>
              <a:t>AC systems:</a:t>
            </a:r>
          </a:p>
          <a:p>
            <a:pPr lvl="1"/>
            <a:r>
              <a:rPr lang="en-US" dirty="0"/>
              <a:t>Voltage setpoint decreases as the reactive power increases</a:t>
            </a:r>
          </a:p>
          <a:p>
            <a:pPr lvl="1"/>
            <a:r>
              <a:rPr lang="en-US" dirty="0"/>
              <a:t>Frequency setpoint decreases as the real power increases</a:t>
            </a:r>
          </a:p>
          <a:p>
            <a:r>
              <a:rPr lang="en-US" dirty="0"/>
              <a:t>DC systems:</a:t>
            </a:r>
          </a:p>
          <a:p>
            <a:pPr lvl="1"/>
            <a:r>
              <a:rPr lang="en-US" dirty="0"/>
              <a:t>Voltage setpoint decreases as the real power increases</a:t>
            </a:r>
          </a:p>
          <a:p>
            <a:r>
              <a:rPr lang="en-US" dirty="0"/>
              <a:t>Droop often implemented by adding an additional feedback signal to the error signal of a PI controller.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75586-5641-DD64-939E-157E5B18D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2/3/2026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C24E4-59A4-1F41-335A-A9A95E417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1E658-8234-FC1B-4BC7-FCBDE7426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9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D0B4C2-491E-1FF4-6929-DC9E73256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728" y="636902"/>
            <a:ext cx="3822192" cy="28773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9D58EF-A3C5-B2CB-7E4B-4A047B1A6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68" y="3867730"/>
            <a:ext cx="4853683" cy="15258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3CD3EBD-1B3A-2EB3-70EF-1A5A31BAB51D}"/>
              </a:ext>
            </a:extLst>
          </p:cNvPr>
          <p:cNvSpPr txBox="1"/>
          <p:nvPr/>
        </p:nvSpPr>
        <p:spPr>
          <a:xfrm>
            <a:off x="7994150" y="5573011"/>
            <a:ext cx="295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Voltage Droop for ac system</a:t>
            </a:r>
          </a:p>
        </p:txBody>
      </p:sp>
    </p:spTree>
    <p:extLst>
      <p:ext uri="{BB962C8B-B14F-4D97-AF65-F5344CB8AC3E}">
        <p14:creationId xmlns:p14="http://schemas.microsoft.com/office/powerpoint/2010/main" val="20372609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6790</TotalTime>
  <Words>910</Words>
  <Application>Microsoft Office PowerPoint</Application>
  <PresentationFormat>Widescreen</PresentationFormat>
  <Paragraphs>101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Times New Roman</vt:lpstr>
      <vt:lpstr>1_Office Theme</vt:lpstr>
      <vt:lpstr>System Voltage and Frequency Regulation Shipboard Power System Fundamentals  Revision of 3 February 2026</vt:lpstr>
      <vt:lpstr>Essential Questions</vt:lpstr>
      <vt:lpstr>Introduction</vt:lpstr>
      <vt:lpstr>Generator sets with synchronous generators</vt:lpstr>
      <vt:lpstr>Power electronic converters</vt:lpstr>
      <vt:lpstr>PID Controller</vt:lpstr>
      <vt:lpstr>Lab-Volt PID Controller</vt:lpstr>
      <vt:lpstr>PID Controller Tuning</vt:lpstr>
      <vt:lpstr>Droop</vt:lpstr>
      <vt:lpstr>Voltage Regulation Implementation: Synchronous Generator</vt:lpstr>
      <vt:lpstr>Frequency Regulation Implementation: Generator set prime mover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Voltage and Frequency Regulation</dc:title>
  <dc:creator>Norbert Doerry</dc:creator>
  <cp:lastModifiedBy>Norbert Doerry</cp:lastModifiedBy>
  <cp:revision>105</cp:revision>
  <dcterms:created xsi:type="dcterms:W3CDTF">2025-04-03T12:58:23Z</dcterms:created>
  <dcterms:modified xsi:type="dcterms:W3CDTF">2026-02-03T13:51:29Z</dcterms:modified>
</cp:coreProperties>
</file>